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76" r:id="rId13"/>
    <p:sldId id="277" r:id="rId14"/>
    <p:sldId id="278" r:id="rId15"/>
    <p:sldId id="268" r:id="rId16"/>
    <p:sldId id="269" r:id="rId17"/>
    <p:sldId id="270" r:id="rId18"/>
    <p:sldId id="271" r:id="rId19"/>
    <p:sldId id="273" r:id="rId20"/>
    <p:sldId id="274" r:id="rId21"/>
    <p:sldId id="272" r:id="rId22"/>
    <p:sldId id="275" r:id="rId23"/>
    <p:sldId id="28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1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67025"/>
  </p:normalViewPr>
  <p:slideViewPr>
    <p:cSldViewPr snapToGrid="0" snapToObjects="1">
      <p:cViewPr varScale="1">
        <p:scale>
          <a:sx n="57" d="100"/>
          <a:sy n="57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4CEA8-A55E-B242-8659-476F596EF85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with “teacher forcing”: exposure bias</a:t>
            </a:r>
            <a:endParaRPr lang="en-CA" dirty="0"/>
          </a:p>
          <a:p>
            <a:endParaRPr lang="en-CA" dirty="0"/>
          </a:p>
          <a:p>
            <a:r>
              <a:rPr lang="en-CA" dirty="0"/>
              <a:t>From “Adversarial generation of natural language” (</a:t>
            </a:r>
            <a:r>
              <a:rPr lang="en-CA" dirty="0" err="1"/>
              <a:t>Rajeswar</a:t>
            </a:r>
            <a:r>
              <a:rPr lang="en-CA" dirty="0"/>
              <a:t> et al, 2017) https://</a:t>
            </a:r>
            <a:r>
              <a:rPr lang="en-CA" dirty="0" err="1"/>
              <a:t>arxiv.org</a:t>
            </a:r>
            <a:r>
              <a:rPr lang="en-CA" dirty="0"/>
              <a:t>/pdf/1705.10929.pdf: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“However this one-step ahead prediction during training makes the model prone to 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bias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Ranzato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al.,2015;Bengio et al.,2015). Exposure bias occurs when a model is only trained conditioned on ground-truth contexts and is not exposed to its own errors (Wiseman and Rush,2016). An important consequence to exposure bias is that generated sequences can degenerate as small errors accumulate.”</a:t>
            </a:r>
            <a:endParaRPr lang="en-CA" dirty="0"/>
          </a:p>
          <a:p>
            <a:r>
              <a:rPr lang="en-CA" dirty="0"/>
              <a:t> </a:t>
            </a:r>
            <a:endParaRPr lang="en-CA" dirty="0"/>
          </a:p>
          <a:p>
            <a:r>
              <a:rPr lang="en-CA" dirty="0"/>
              <a:t>Alternative to “teacher forcing”: scheduled sampling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output vector at each time step has |V| dimensions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-- Entropy. Generate </a:t>
            </a:r>
            <a:r>
              <a:rPr lang="en-CA" i="1" dirty="0"/>
              <a:t>k</a:t>
            </a:r>
            <a:r>
              <a:rPr lang="en-CA" dirty="0"/>
              <a:t> samples for a given input, and compute entropy of unigram probability distribution.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	P(w) = count(w)/total number of tokens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 higher value of entropy corresponds to more randomness in the system.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Distinct. The higher the distinct score, the more diverse the output sentences will be.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- max a posteriori inference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1A8A-29DF-C043-9218-2516CB58BF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10047867" y="6157300"/>
            <a:ext cx="46684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65">
                <a:solidFill>
                  <a:srgbClr val="FFFFFF"/>
                </a:solidFill>
              </a:rPr>
              <a:t>27 Jan 2016</a:t>
            </a:r>
            <a:endParaRPr sz="2665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FAB7D-19EE-454D-8D31-44BC986B9F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8C557-3F1F-8144-AEB2-2D6E30C95AD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3/essentials-of-deep-learning-sequence-to-sequence-modelling-with-attention-part-i/" TargetMode="External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3/essentials-of-deep-learning-sequence-to-sequence-modelling-with-attention-part-i/" TargetMode="External"/><Relationship Id="rId1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blog.keras.io/a-ten-minute-introduction-to-sequence-to-sequence-learning-in-kera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ws.amazon.com/blogs/machine-learning/train-neural-machine-translation-models-with-sockeye/" TargetMode="External"/><Relationship Id="rId1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ws.amazon.com/blogs/machine-learning/train-neural-machine-translation-models-with-sockeye/" TargetMode="External"/><Relationship Id="rId1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712.08207" TargetMode="Externa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712.08207" TargetMode="Externa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8518" y="4209653"/>
            <a:ext cx="11854967" cy="146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CA" sz="4800" dirty="0">
                <a:latin typeface="Helvetica Neue"/>
                <a:ea typeface="Helvetica Neue"/>
                <a:cs typeface="Helvetica Neue"/>
                <a:sym typeface="Helvetica Neue"/>
              </a:rPr>
              <a:t>Sequence-to-sequence models</a:t>
            </a: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Selecting the word at each time step of the 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Greedy search: select word with the highest p(</a:t>
            </a:r>
            <a:r>
              <a:rPr lang="en-CA" dirty="0" err="1"/>
              <a:t>y</a:t>
            </a:r>
            <a:r>
              <a:rPr lang="en-CA" baseline="-25000" dirty="0" err="1"/>
              <a:t>i</a:t>
            </a:r>
            <a:r>
              <a:rPr lang="en-CA" dirty="0"/>
              <a:t>) given by the </a:t>
            </a:r>
            <a:r>
              <a:rPr lang="en-CA" dirty="0" err="1"/>
              <a:t>softmax</a:t>
            </a:r>
            <a:r>
              <a:rPr lang="en-CA" dirty="0"/>
              <a:t> layer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Beam search: choose </a:t>
            </a:r>
            <a:r>
              <a:rPr lang="en-CA" i="1" dirty="0"/>
              <a:t>k</a:t>
            </a:r>
            <a:r>
              <a:rPr lang="en-CA" dirty="0"/>
              <a:t> words with the highest p(</a:t>
            </a:r>
            <a:r>
              <a:rPr lang="en-CA" dirty="0" err="1"/>
              <a:t>y</a:t>
            </a:r>
            <a:r>
              <a:rPr lang="en-CA" baseline="-25000" dirty="0" err="1"/>
              <a:t>i</a:t>
            </a:r>
            <a:r>
              <a:rPr lang="en-CA" dirty="0"/>
              <a:t>) at each time step.</a:t>
            </a:r>
            <a:endParaRPr lang="en-CA" dirty="0"/>
          </a:p>
          <a:p>
            <a:r>
              <a:rPr lang="en-CA" dirty="0"/>
              <a:t>k – beam width (typically 5-10)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685" y="2688241"/>
            <a:ext cx="4134792" cy="10003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60556" cy="4351338"/>
          </a:xfrm>
        </p:spPr>
        <p:txBody>
          <a:bodyPr/>
          <a:lstStyle/>
          <a:p>
            <a:r>
              <a:rPr lang="en-CA" dirty="0"/>
              <a:t>Multiple possible replies can be generated in response to “Who does John like?”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7878" y="1690688"/>
            <a:ext cx="48768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49" y="6540285"/>
            <a:ext cx="1095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Image source: </a:t>
            </a:r>
            <a:r>
              <a:rPr lang="en-CA" sz="1400" dirty="0">
                <a:hlinkClick r:id="rId2"/>
              </a:rPr>
              <a:t>https://www.analyticsvidhya.com/blog/2018/03/essentials-of-deep-learning-sequence-to-sequence-modelling-with-attention-part-i/</a:t>
            </a:r>
            <a:endParaRPr lang="en-CA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search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49" y="2222499"/>
            <a:ext cx="7763235" cy="3954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49" y="6540285"/>
            <a:ext cx="1095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Image source: </a:t>
            </a:r>
            <a:r>
              <a:rPr lang="en-CA" sz="1400" dirty="0">
                <a:hlinkClick r:id="rId2"/>
              </a:rPr>
              <a:t>https://www.analyticsvidhya.com/blog/2018/03/essentials-of-deep-learning-sequence-to-sequence-modelling-with-attention-part-i/</a:t>
            </a:r>
            <a:endParaRPr lang="en-CA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60556" cy="2157439"/>
          </a:xfrm>
        </p:spPr>
        <p:txBody>
          <a:bodyPr/>
          <a:lstStyle/>
          <a:p>
            <a:r>
              <a:rPr lang="en-CA" dirty="0"/>
              <a:t>Chose the proposed path with the maximum combined probability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1"/>
              </a:rPr>
              <a:t>https://blog.keras.io/a-ten-minute-introduction-to-sequence-to-sequence-learning-in-keras.html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mechanism in RNN encoder-decoder networks – Intuitions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Dynamically align target sequence with source sequence in the decoder</a:t>
            </a:r>
            <a:endParaRPr lang="en-CA" dirty="0"/>
          </a:p>
          <a:p>
            <a:r>
              <a:rPr lang="en-CA" dirty="0"/>
              <a:t>Pay different level of attention to words in the input sequence at each time step in the decoder</a:t>
            </a:r>
            <a:endParaRPr lang="en-CA" dirty="0"/>
          </a:p>
          <a:p>
            <a:r>
              <a:rPr lang="en-CA" dirty="0"/>
              <a:t>At each time step, the decoder is provided access to all encoded source tokens</a:t>
            </a:r>
            <a:endParaRPr lang="en-CA" dirty="0"/>
          </a:p>
          <a:p>
            <a:r>
              <a:rPr lang="en-CA" dirty="0"/>
              <a:t>The decoder gives higher weights to certain           and lower to others</a:t>
            </a:r>
            <a:endParaRPr lang="en-CA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015" y="4348341"/>
            <a:ext cx="795581" cy="5801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mechanism – Formal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 a probabilistic distribution at each decoding time step </a:t>
            </a:r>
            <a:r>
              <a:rPr lang="en-CA" i="1" dirty="0"/>
              <a:t>j</a:t>
            </a:r>
            <a:endParaRPr lang="en-CA" dirty="0"/>
          </a:p>
          <a:p>
            <a:endParaRPr lang="en-CA" i="1" dirty="0"/>
          </a:p>
          <a:p>
            <a:endParaRPr lang="en-CA" i="1" dirty="0"/>
          </a:p>
          <a:p>
            <a:endParaRPr lang="en-CA" i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where </a:t>
            </a:r>
            <a:r>
              <a:rPr lang="en-CA" i="1" dirty="0"/>
              <a:t>           </a:t>
            </a:r>
            <a:r>
              <a:rPr lang="en-CA" dirty="0"/>
              <a:t>           is the weight given to source output </a:t>
            </a:r>
            <a:r>
              <a:rPr lang="en-CA" i="1" dirty="0" err="1"/>
              <a:t>i</a:t>
            </a:r>
            <a:r>
              <a:rPr lang="en-CA" dirty="0"/>
              <a:t> and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        is a pre-normalized score</a:t>
            </a:r>
            <a:endParaRPr lang="en-CA" dirty="0"/>
          </a:p>
          <a:p>
            <a:endParaRPr lang="en-CA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495" y="2780976"/>
            <a:ext cx="3463687" cy="1085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40" t="22805"/>
          <a:stretch>
            <a:fillRect/>
          </a:stretch>
        </p:blipFill>
        <p:spPr>
          <a:xfrm>
            <a:off x="960895" y="4852954"/>
            <a:ext cx="588934" cy="524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32" y="4285423"/>
            <a:ext cx="1629367" cy="5675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methods to compute        :</a:t>
            </a:r>
            <a:endParaRPr lang="en-CA" dirty="0"/>
          </a:p>
          <a:p>
            <a:pPr lvl="1"/>
            <a:r>
              <a:rPr lang="en-CA" sz="2800" b="1" dirty="0"/>
              <a:t>Multiplicative</a:t>
            </a:r>
            <a:r>
              <a:rPr lang="en-CA" sz="2800" dirty="0"/>
              <a:t> (Luong et al., 2015)</a:t>
            </a:r>
            <a:endParaRPr lang="en-CA" sz="2800" dirty="0"/>
          </a:p>
          <a:p>
            <a:pPr lvl="1"/>
            <a:endParaRPr lang="en-CA" sz="2800" dirty="0"/>
          </a:p>
          <a:p>
            <a:pPr lvl="1"/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sz="2800" b="1" dirty="0"/>
              <a:t>Additive</a:t>
            </a:r>
            <a:r>
              <a:rPr lang="en-CA" sz="2800" dirty="0"/>
              <a:t> (</a:t>
            </a:r>
            <a:r>
              <a:rPr lang="en-CA" sz="2800" dirty="0" err="1"/>
              <a:t>Bahdanau</a:t>
            </a:r>
            <a:r>
              <a:rPr lang="en-CA" sz="2800" dirty="0"/>
              <a:t> et al., 2014)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3502" cy="1325563"/>
          </a:xfrm>
        </p:spPr>
        <p:txBody>
          <a:bodyPr/>
          <a:lstStyle/>
          <a:p>
            <a:r>
              <a:rPr lang="en-CA" dirty="0"/>
              <a:t>Attention mechanism – Formal definition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3340" t="22805"/>
          <a:stretch>
            <a:fillRect/>
          </a:stretch>
        </p:blipFill>
        <p:spPr>
          <a:xfrm>
            <a:off x="4943960" y="1794629"/>
            <a:ext cx="588934" cy="524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47" y="2898180"/>
            <a:ext cx="3207316" cy="773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37" y="4742479"/>
            <a:ext cx="5269664" cy="8673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 the sum of the source outputs                     weighted by        to get the context vector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Compute attention vector  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Finally, feed attention vector to the </a:t>
            </a:r>
            <a:r>
              <a:rPr lang="en-CA" dirty="0" err="1"/>
              <a:t>softmax</a:t>
            </a:r>
            <a:r>
              <a:rPr lang="en-CA" dirty="0"/>
              <a:t> layer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3502" cy="1325563"/>
          </a:xfrm>
        </p:spPr>
        <p:txBody>
          <a:bodyPr/>
          <a:lstStyle/>
          <a:p>
            <a:r>
              <a:rPr lang="en-CA" dirty="0"/>
              <a:t>Attention mechanism – Formal definition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9454" y="1752680"/>
            <a:ext cx="1582736" cy="556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7725" r="69436"/>
          <a:stretch>
            <a:fillRect/>
          </a:stretch>
        </p:blipFill>
        <p:spPr>
          <a:xfrm>
            <a:off x="9792883" y="1797495"/>
            <a:ext cx="545790" cy="511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08" y="2634711"/>
            <a:ext cx="2710159" cy="1186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990" y="4204777"/>
            <a:ext cx="5455339" cy="882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098" y="5727698"/>
            <a:ext cx="4102148" cy="9535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256" y="365125"/>
            <a:ext cx="4400227" cy="1742644"/>
          </a:xfrm>
        </p:spPr>
        <p:txBody>
          <a:bodyPr>
            <a:normAutofit/>
          </a:bodyPr>
          <a:lstStyle/>
          <a:p>
            <a:r>
              <a:rPr lang="en-CA" dirty="0"/>
              <a:t>Seq2seq model with attention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2330" y="6488668"/>
            <a:ext cx="331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source: (</a:t>
            </a:r>
            <a:r>
              <a:rPr lang="en-CA" dirty="0" err="1"/>
              <a:t>Bahuleyan</a:t>
            </a:r>
            <a:r>
              <a:rPr lang="en-CA" dirty="0"/>
              <a:t>, 2018)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65" y="0"/>
            <a:ext cx="72814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8003" cy="1325563"/>
          </a:xfrm>
        </p:spPr>
        <p:txBody>
          <a:bodyPr/>
          <a:lstStyle/>
          <a:p>
            <a:r>
              <a:rPr lang="en-CA" dirty="0"/>
              <a:t>Visualizing Attention in Machine Translation (1)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680" y="1993576"/>
            <a:ext cx="6171726" cy="4616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6427" y="6493792"/>
            <a:ext cx="108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</a:t>
            </a:r>
            <a:r>
              <a:rPr lang="en-CA" dirty="0">
                <a:hlinkClick r:id="rId2"/>
              </a:rPr>
              <a:t>https://aws.amazon.com/blogs/machine-learning/train-neural-machine-translation-models-with-sockeye/</a:t>
            </a:r>
            <a:r>
              <a:rPr lang="en-CA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(</a:t>
            </a:r>
            <a:r>
              <a:rPr lang="en-CA" dirty="0" err="1"/>
              <a:t>Sutskever</a:t>
            </a:r>
            <a:r>
              <a:rPr lang="en-CA" dirty="0"/>
              <a:t> et al., 2014)</a:t>
            </a:r>
            <a:endParaRPr lang="en-US" dirty="0"/>
          </a:p>
        </p:txBody>
      </p:sp>
      <p:pic>
        <p:nvPicPr>
          <p:cNvPr id="1025" name="Picture 1" descr="page21image37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37" y="1690688"/>
            <a:ext cx="8307092" cy="45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87837" y="6360479"/>
            <a:ext cx="1044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MR8"/>
              </a:rPr>
              <a:t>Source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  <a:latin typeface="CMR8"/>
              </a:rPr>
              <a:t>: </a:t>
            </a:r>
            <a:r>
              <a:rPr lang="en-CA" dirty="0">
                <a:solidFill>
                  <a:srgbClr val="0070C0"/>
                </a:solidFill>
                <a:latin typeface="CMTT8"/>
              </a:rPr>
              <a:t>http://</a:t>
            </a:r>
            <a:r>
              <a:rPr lang="en-CA" dirty="0" err="1">
                <a:solidFill>
                  <a:srgbClr val="0070C0"/>
                </a:solidFill>
                <a:latin typeface="CMTT8"/>
              </a:rPr>
              <a:t>www.wildml.com</a:t>
            </a:r>
            <a:r>
              <a:rPr lang="en-CA" dirty="0">
                <a:solidFill>
                  <a:srgbClr val="0070C0"/>
                </a:solidFill>
                <a:latin typeface="CMTT8"/>
              </a:rPr>
              <a:t>/2015/09/recurrent-neural-networks-tutorial-part-1-introduction-to-rnns</a:t>
            </a:r>
            <a:endParaRPr lang="en-CA" dirty="0">
              <a:solidFill>
                <a:srgbClr val="0070C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01800" y="2413000"/>
            <a:ext cx="4931475" cy="3556000"/>
            <a:chOff x="1701800" y="2413000"/>
            <a:chExt cx="4931475" cy="3556000"/>
          </a:xfrm>
        </p:grpSpPr>
        <p:sp>
          <p:nvSpPr>
            <p:cNvPr id="6" name="Rectangle 5"/>
            <p:cNvSpPr/>
            <p:nvPr/>
          </p:nvSpPr>
          <p:spPr>
            <a:xfrm>
              <a:off x="1701800" y="2413000"/>
              <a:ext cx="4931475" cy="3556000"/>
            </a:xfrm>
            <a:prstGeom prst="rect">
              <a:avLst/>
            </a:prstGeom>
            <a:solidFill>
              <a:srgbClr val="FF0000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0705" y="2455070"/>
              <a:ext cx="2670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/>
                <a:t>Encoder RNN</a:t>
              </a:r>
              <a:endParaRPr lang="en-US" sz="3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33275" y="1312070"/>
            <a:ext cx="3811291" cy="3322636"/>
            <a:chOff x="6633275" y="1312070"/>
            <a:chExt cx="3811291" cy="3322636"/>
          </a:xfrm>
        </p:grpSpPr>
        <p:sp>
          <p:nvSpPr>
            <p:cNvPr id="7" name="Rectangle 6"/>
            <p:cNvSpPr/>
            <p:nvPr/>
          </p:nvSpPr>
          <p:spPr>
            <a:xfrm>
              <a:off x="6633275" y="1312070"/>
              <a:ext cx="3811291" cy="3322636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42505" y="1312070"/>
              <a:ext cx="2715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/>
                <a:t>Decoder RNN</a:t>
              </a:r>
              <a:endParaRPr lang="en-US" sz="3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9667" y="1218653"/>
            <a:ext cx="7238800" cy="5414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8003" cy="1325563"/>
          </a:xfrm>
        </p:spPr>
        <p:txBody>
          <a:bodyPr/>
          <a:lstStyle/>
          <a:p>
            <a:r>
              <a:rPr lang="en-CA" dirty="0"/>
              <a:t>Visualizing Attention in Machine Translation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427" y="6493792"/>
            <a:ext cx="108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</a:t>
            </a:r>
            <a:r>
              <a:rPr lang="en-CA" dirty="0">
                <a:hlinkClick r:id="rId2"/>
              </a:rPr>
              <a:t>https://aws.amazon.com/blogs/machine-learning/train-neural-machine-translation-models-with-sockeye/</a:t>
            </a:r>
            <a:r>
              <a:rPr lang="en-CA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Variational Attention for Sequence-to-Sequence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/>
              <a:t>Hareesh</a:t>
            </a:r>
            <a:r>
              <a:rPr lang="en-CA" dirty="0"/>
              <a:t> </a:t>
            </a:r>
            <a:r>
              <a:rPr lang="en-CA" dirty="0" err="1"/>
              <a:t>Bahuleyan</a:t>
            </a:r>
            <a:r>
              <a:rPr lang="en-CA" dirty="0"/>
              <a:t>, Lili </a:t>
            </a:r>
            <a:r>
              <a:rPr lang="en-CA" dirty="0" err="1"/>
              <a:t>Mou</a:t>
            </a:r>
            <a:r>
              <a:rPr lang="en-CA" dirty="0"/>
              <a:t>, Olga </a:t>
            </a:r>
            <a:r>
              <a:rPr lang="en-CA" dirty="0" err="1"/>
              <a:t>Vechtomova</a:t>
            </a:r>
            <a:r>
              <a:rPr lang="en-CA" dirty="0"/>
              <a:t>, Pascal </a:t>
            </a:r>
            <a:r>
              <a:rPr lang="en-CA" dirty="0" err="1"/>
              <a:t>Poupart</a:t>
            </a:r>
            <a:endParaRPr lang="en-CA" dirty="0"/>
          </a:p>
          <a:p>
            <a:r>
              <a:rPr lang="en-CA" dirty="0"/>
              <a:t>In Proc. COLING 2018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1897" y="272135"/>
            <a:ext cx="69086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330" y="6488668"/>
            <a:ext cx="331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source: (</a:t>
            </a:r>
            <a:r>
              <a:rPr lang="en-CA" dirty="0" err="1"/>
              <a:t>Bahuleyan</a:t>
            </a:r>
            <a:r>
              <a:rPr lang="en-CA" dirty="0"/>
              <a:t>, 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51" y="3192651"/>
            <a:ext cx="4942668" cy="2984312"/>
          </a:xfrm>
        </p:spPr>
        <p:txBody>
          <a:bodyPr/>
          <a:lstStyle/>
          <a:p>
            <a:r>
              <a:rPr lang="en-CA" dirty="0"/>
              <a:t>The decoder LSTM has direct access to source via </a:t>
            </a:r>
            <a:r>
              <a:rPr lang="en-CA" i="1" dirty="0" err="1"/>
              <a:t>c</a:t>
            </a:r>
            <a:r>
              <a:rPr lang="en-CA" i="1" baseline="-25000" dirty="0" err="1"/>
              <a:t>j</a:t>
            </a:r>
            <a:endParaRPr lang="en-CA" i="1" baseline="-25000" dirty="0"/>
          </a:p>
          <a:p>
            <a:r>
              <a:rPr lang="en-CA" dirty="0"/>
              <a:t>This may cause the decoder to ignore </a:t>
            </a:r>
            <a:r>
              <a:rPr lang="en-CA" i="1" dirty="0"/>
              <a:t>z – </a:t>
            </a:r>
            <a:r>
              <a:rPr lang="en-CA" dirty="0"/>
              <a:t>bypassing phenomenon (</a:t>
            </a:r>
            <a:r>
              <a:rPr lang="en-CA" dirty="0" err="1"/>
              <a:t>Bahuleyan</a:t>
            </a:r>
            <a:r>
              <a:rPr lang="en-CA" dirty="0"/>
              <a:t> et al., 2018)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50" y="365125"/>
            <a:ext cx="5438615" cy="3029004"/>
          </a:xfrm>
        </p:spPr>
        <p:txBody>
          <a:bodyPr>
            <a:normAutofit/>
          </a:bodyPr>
          <a:lstStyle/>
          <a:p>
            <a:r>
              <a:rPr lang="en-CA" dirty="0"/>
              <a:t>Deterministic Attention in Variational  Encoder-Decoder (VED)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Variational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context vector </a:t>
            </a:r>
            <a:r>
              <a:rPr lang="en-CA" i="1" dirty="0" err="1"/>
              <a:t>c</a:t>
            </a:r>
            <a:r>
              <a:rPr lang="en-CA" i="1" baseline="-25000" dirty="0" err="1"/>
              <a:t>j</a:t>
            </a:r>
            <a:r>
              <a:rPr lang="en-CA" dirty="0"/>
              <a:t> is modelled as a Gaussian random variable</a:t>
            </a:r>
            <a:endParaRPr lang="en-CA" dirty="0"/>
          </a:p>
          <a:p>
            <a:r>
              <a:rPr lang="en-CA" dirty="0"/>
              <a:t>ELBO for the standard VAE: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ELBO for VAE with variational attention: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792" y="4446380"/>
            <a:ext cx="10662361" cy="85046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02543" y="2965692"/>
            <a:ext cx="5991965" cy="600574"/>
            <a:chOff x="2005160" y="4420876"/>
            <a:chExt cx="5991965" cy="600574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 rotWithShape="1">
            <a:blip r:embed="rId2"/>
            <a:srcRect l="14866" t="81909" r="27973" b="2891"/>
            <a:stretch>
              <a:fillRect/>
            </a:stretch>
          </p:blipFill>
          <p:spPr>
            <a:xfrm>
              <a:off x="3130658" y="4541003"/>
              <a:ext cx="4866467" cy="41845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5160" y="4420876"/>
              <a:ext cx="1295976" cy="600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Variational Attention (continued)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Given </a:t>
            </a:r>
            <a:r>
              <a:rPr lang="en-CA" i="1" dirty="0"/>
              <a:t>x</a:t>
            </a:r>
            <a:r>
              <a:rPr lang="en-CA" dirty="0"/>
              <a:t> we can assume conditional independence between z and </a:t>
            </a:r>
            <a:r>
              <a:rPr lang="en-CA" dirty="0" err="1"/>
              <a:t>c</a:t>
            </a:r>
            <a:r>
              <a:rPr lang="en-CA" baseline="-25000" dirty="0" err="1"/>
              <a:t>j</a:t>
            </a:r>
            <a:endParaRPr lang="en-CA" baseline="-25000" dirty="0"/>
          </a:p>
          <a:p>
            <a:r>
              <a:rPr lang="en-CA" dirty="0"/>
              <a:t>Hence, the posterior factorizes as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Assume separate priors for z and </a:t>
            </a:r>
            <a:r>
              <a:rPr lang="en-CA" dirty="0" err="1"/>
              <a:t>c</a:t>
            </a:r>
            <a:r>
              <a:rPr lang="en-CA" baseline="-25000" dirty="0" err="1"/>
              <a:t>j</a:t>
            </a:r>
            <a:endParaRPr lang="en-CA" baseline="-25000" dirty="0"/>
          </a:p>
          <a:p>
            <a:r>
              <a:rPr lang="en-CA" dirty="0"/>
              <a:t>Sampling is done separately and KL</a:t>
            </a:r>
            <a:r>
              <a:rPr lang="en-CA" baseline="-25000" dirty="0"/>
              <a:t> </a:t>
            </a:r>
            <a:r>
              <a:rPr lang="en-CA" dirty="0"/>
              <a:t>loss can be computed independently</a:t>
            </a:r>
            <a:endParaRPr lang="en-CA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8161"/>
          <a:stretch>
            <a:fillRect/>
          </a:stretch>
        </p:blipFill>
        <p:spPr>
          <a:xfrm>
            <a:off x="3487118" y="2955980"/>
            <a:ext cx="4581041" cy="5509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4328" y="0"/>
            <a:ext cx="7357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93597" cy="1325563"/>
          </a:xfrm>
        </p:spPr>
        <p:txBody>
          <a:bodyPr>
            <a:normAutofit/>
          </a:bodyPr>
          <a:lstStyle/>
          <a:p>
            <a:r>
              <a:rPr lang="en-CA" dirty="0"/>
              <a:t>Seq2Seq VED with Variational Attention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330" y="6488668"/>
            <a:ext cx="331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source: (</a:t>
            </a:r>
            <a:r>
              <a:rPr lang="en-CA" dirty="0" err="1"/>
              <a:t>Bahuleyan</a:t>
            </a:r>
            <a:r>
              <a:rPr lang="en-CA" dirty="0"/>
              <a:t>, 2018)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VED with Variational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function: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𝛌</a:t>
            </a:r>
            <a:r>
              <a:rPr lang="en-CA" baseline="-25000" dirty="0"/>
              <a:t>KL</a:t>
            </a:r>
            <a:r>
              <a:rPr lang="en-CA" dirty="0"/>
              <a:t> – coefficient for both KL terms</a:t>
            </a:r>
            <a:endParaRPr lang="en-CA" dirty="0"/>
          </a:p>
          <a:p>
            <a:r>
              <a:rPr lang="en-CA" dirty="0"/>
              <a:t>𝛄</a:t>
            </a:r>
            <a:r>
              <a:rPr lang="en-CA" baseline="-25000" dirty="0"/>
              <a:t>𝑎</a:t>
            </a:r>
            <a:r>
              <a:rPr lang="en-CA" dirty="0"/>
              <a:t> – coefficient for the context vector’s KL term (kept constant)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694" y="2436813"/>
            <a:ext cx="9244237" cy="18958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027" cy="1325563"/>
          </a:xfrm>
        </p:spPr>
        <p:txBody>
          <a:bodyPr/>
          <a:lstStyle/>
          <a:p>
            <a:r>
              <a:rPr lang="en-CA" dirty="0"/>
              <a:t>Seq2Seq VED with Variational Attention – Prior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Sentence latent code z prior: p(z)=N(0,I) (same as in the VAE)</a:t>
            </a:r>
            <a:endParaRPr lang="en-CA" sz="3200" dirty="0"/>
          </a:p>
          <a:p>
            <a:r>
              <a:rPr lang="en-CA" sz="3200" dirty="0"/>
              <a:t>Context vector </a:t>
            </a:r>
            <a:r>
              <a:rPr lang="en-CA" sz="3200" i="1" dirty="0" err="1"/>
              <a:t>c</a:t>
            </a:r>
            <a:r>
              <a:rPr lang="en-CA" sz="3200" i="1" baseline="-25000" dirty="0" err="1"/>
              <a:t>j</a:t>
            </a:r>
            <a:r>
              <a:rPr lang="en-CA" sz="3200" dirty="0"/>
              <a:t> prior:</a:t>
            </a:r>
            <a:endParaRPr lang="en-CA" sz="3200" dirty="0"/>
          </a:p>
          <a:p>
            <a:pPr lvl="1"/>
            <a:r>
              <a:rPr lang="en-CA" sz="2800" dirty="0"/>
              <a:t>Option 1: </a:t>
            </a:r>
            <a:r>
              <a:rPr lang="en-CA" sz="2800" i="1" dirty="0"/>
              <a:t>p(</a:t>
            </a:r>
            <a:r>
              <a:rPr lang="en-CA" sz="2800" i="1" dirty="0" err="1"/>
              <a:t>c</a:t>
            </a:r>
            <a:r>
              <a:rPr lang="en-CA" sz="2800" i="1" baseline="-25000" dirty="0" err="1"/>
              <a:t>j</a:t>
            </a:r>
            <a:r>
              <a:rPr lang="en-CA" sz="2800" i="1" dirty="0"/>
              <a:t>) = N(0,I)</a:t>
            </a:r>
            <a:endParaRPr lang="en-CA" sz="2800" i="1" dirty="0"/>
          </a:p>
          <a:p>
            <a:pPr lvl="1"/>
            <a:r>
              <a:rPr lang="en-CA" sz="2800" dirty="0"/>
              <a:t>Option 2:</a:t>
            </a:r>
            <a:endParaRPr lang="en-CA" sz="2800" dirty="0"/>
          </a:p>
          <a:p>
            <a:pPr marL="457200" lvl="1" indent="0">
              <a:buNone/>
            </a:pPr>
            <a:r>
              <a:rPr lang="en-CA" dirty="0"/>
              <a:t>	where           is the mean of the source hidden states</a:t>
            </a:r>
            <a:endParaRPr lang="en-CA" sz="2800" dirty="0"/>
          </a:p>
          <a:p>
            <a:pPr marL="457200" lvl="1" indent="0">
              <a:buNone/>
            </a:pPr>
            <a:r>
              <a:rPr lang="en-CA" sz="2800" dirty="0"/>
              <a:t>	</a:t>
            </a:r>
            <a:r>
              <a:rPr lang="en-CA" dirty="0"/>
              <a:t>and</a:t>
            </a:r>
            <a:endParaRPr lang="en-CA" sz="2800" dirty="0"/>
          </a:p>
          <a:p>
            <a:pPr lvl="1"/>
            <a:endParaRPr lang="en-CA" sz="2800" dirty="0"/>
          </a:p>
          <a:p>
            <a:pPr lvl="1"/>
            <a:endParaRPr lang="en-CA" sz="2800" dirty="0"/>
          </a:p>
          <a:p>
            <a:pPr marL="457200" lvl="1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127" y="3319369"/>
            <a:ext cx="2880731" cy="43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12" y="4466621"/>
            <a:ext cx="2710159" cy="118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68" y="5720787"/>
            <a:ext cx="2548303" cy="562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l="59544" t="2930" r="16692" b="617"/>
          <a:stretch>
            <a:fillRect/>
          </a:stretch>
        </p:blipFill>
        <p:spPr>
          <a:xfrm>
            <a:off x="2789695" y="3834317"/>
            <a:ext cx="558039" cy="3411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027" cy="1325563"/>
          </a:xfrm>
        </p:spPr>
        <p:txBody>
          <a:bodyPr/>
          <a:lstStyle/>
          <a:p>
            <a:r>
              <a:rPr lang="en-CA" dirty="0"/>
              <a:t>Seq2Seq VED with Variational Attention –Posterior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4144"/>
          </a:xfrm>
        </p:spPr>
        <p:txBody>
          <a:bodyPr>
            <a:normAutofit/>
          </a:bodyPr>
          <a:lstStyle/>
          <a:p>
            <a:r>
              <a:rPr lang="en-CA" sz="3200" dirty="0"/>
              <a:t>Both posterior distributions q(</a:t>
            </a:r>
            <a:r>
              <a:rPr lang="en-CA" sz="3200" dirty="0" err="1"/>
              <a:t>z|x</a:t>
            </a:r>
            <a:r>
              <a:rPr lang="en-CA" sz="3200" dirty="0"/>
              <a:t>) and q(</a:t>
            </a:r>
            <a:r>
              <a:rPr lang="en-CA" sz="3200" dirty="0" err="1"/>
              <a:t>c</a:t>
            </a:r>
            <a:r>
              <a:rPr lang="en-CA" sz="3200" baseline="-25000" dirty="0" err="1"/>
              <a:t>j</a:t>
            </a:r>
            <a:r>
              <a:rPr lang="en-CA" sz="3200" dirty="0" err="1"/>
              <a:t>|x</a:t>
            </a:r>
            <a:r>
              <a:rPr lang="en-CA" sz="3200" dirty="0"/>
              <a:t>) are parameterized by the encoder LSTM</a:t>
            </a:r>
            <a:endParaRPr lang="en-CA" sz="3200" dirty="0"/>
          </a:p>
          <a:p>
            <a:r>
              <a:rPr lang="en-CA" sz="3200" dirty="0"/>
              <a:t>For the sentence latent space (same as VAE):</a:t>
            </a:r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For the context vector </a:t>
            </a:r>
            <a:r>
              <a:rPr lang="en-CA" sz="3200" i="1" dirty="0" err="1"/>
              <a:t>c</a:t>
            </a:r>
            <a:r>
              <a:rPr lang="en-CA" sz="3200" i="1" baseline="-25000" dirty="0" err="1"/>
              <a:t>j</a:t>
            </a:r>
            <a:r>
              <a:rPr lang="en-CA" sz="3200" dirty="0"/>
              <a:t> at time step </a:t>
            </a:r>
            <a:r>
              <a:rPr lang="en-CA" sz="3200" i="1" dirty="0"/>
              <a:t>j</a:t>
            </a:r>
            <a:r>
              <a:rPr lang="en-CA" sz="3200" dirty="0"/>
              <a:t>:</a:t>
            </a: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endParaRPr lang="en-CA" sz="2800" dirty="0"/>
          </a:p>
          <a:p>
            <a:pPr marL="457200" lvl="1" indent="0">
              <a:buNone/>
            </a:pPr>
            <a:r>
              <a:rPr lang="en-CA" sz="2800" dirty="0"/>
              <a:t>Where                   , and         is computed using feed-forward neural network</a:t>
            </a:r>
            <a:endParaRPr lang="en-CA" sz="2800" dirty="0"/>
          </a:p>
          <a:p>
            <a:pPr lvl="1"/>
            <a:endParaRPr lang="en-CA" sz="2800" dirty="0"/>
          </a:p>
          <a:p>
            <a:pPr marL="457200" lvl="1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0628" r="2549" b="10942"/>
          <a:stretch>
            <a:fillRect/>
          </a:stretch>
        </p:blipFill>
        <p:spPr>
          <a:xfrm>
            <a:off x="4345285" y="3427581"/>
            <a:ext cx="2836191" cy="4287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14815" y="4485954"/>
            <a:ext cx="3497129" cy="530706"/>
            <a:chOff x="3570098" y="4723219"/>
            <a:chExt cx="2679700" cy="406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098" y="4735919"/>
              <a:ext cx="1104900" cy="381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798" y="4723219"/>
              <a:ext cx="1270000" cy="40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998" y="4755325"/>
              <a:ext cx="304800" cy="3556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743" y="5544607"/>
            <a:ext cx="1506564" cy="401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7029"/>
          <a:stretch>
            <a:fillRect/>
          </a:stretch>
        </p:blipFill>
        <p:spPr>
          <a:xfrm>
            <a:off x="4614311" y="5544607"/>
            <a:ext cx="592742" cy="5062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Tasks and datasets</a:t>
            </a:r>
            <a:endParaRPr lang="en-CA" dirty="0"/>
          </a:p>
          <a:p>
            <a:pPr lvl="1"/>
            <a:r>
              <a:rPr lang="en-CA" dirty="0"/>
              <a:t>Question generation (</a:t>
            </a:r>
            <a:r>
              <a:rPr lang="en-CA" dirty="0" err="1"/>
              <a:t>SQuAD</a:t>
            </a:r>
            <a:r>
              <a:rPr lang="en-CA" dirty="0"/>
              <a:t> dataset) ~100K QA pairs</a:t>
            </a:r>
            <a:endParaRPr lang="en-CA" dirty="0"/>
          </a:p>
          <a:p>
            <a:pPr lvl="1"/>
            <a:r>
              <a:rPr lang="en-CA" dirty="0"/>
              <a:t>Dialogue (Cornell Movie dialogs corpus) &gt;200K conversational exchanges</a:t>
            </a:r>
            <a:endParaRPr lang="en-CA" dirty="0"/>
          </a:p>
          <a:p>
            <a:r>
              <a:rPr lang="en-CA" dirty="0"/>
              <a:t>Evaluation measures:</a:t>
            </a:r>
            <a:endParaRPr lang="en-CA" dirty="0"/>
          </a:p>
          <a:p>
            <a:pPr lvl="1"/>
            <a:r>
              <a:rPr lang="en-CA" dirty="0"/>
              <a:t>BLEU scores</a:t>
            </a:r>
            <a:endParaRPr lang="en-CA" dirty="0"/>
          </a:p>
          <a:p>
            <a:pPr lvl="1"/>
            <a:r>
              <a:rPr lang="en-CA" dirty="0"/>
              <a:t>Entropy</a:t>
            </a: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Distinct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060" y="4177931"/>
            <a:ext cx="3345159" cy="823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67" y="5330373"/>
            <a:ext cx="5190814" cy="1527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overview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Encoder-decoder</a:t>
            </a:r>
            <a:endParaRPr lang="en-CA" dirty="0"/>
          </a:p>
          <a:p>
            <a:r>
              <a:rPr lang="en-CA" dirty="0"/>
              <a:t>Two RNNs (typically LSTMs or GRUs)</a:t>
            </a:r>
            <a:endParaRPr lang="en-CA" dirty="0"/>
          </a:p>
          <a:p>
            <a:r>
              <a:rPr lang="en-CA" dirty="0"/>
              <a:t>Can be deterministic or variational</a:t>
            </a:r>
            <a:endParaRPr lang="en-CA" dirty="0"/>
          </a:p>
          <a:p>
            <a:r>
              <a:rPr lang="en-CA" dirty="0"/>
              <a:t>Applications:</a:t>
            </a:r>
            <a:endParaRPr lang="en-CA" dirty="0"/>
          </a:p>
          <a:p>
            <a:pPr lvl="1"/>
            <a:r>
              <a:rPr lang="en-CA" dirty="0"/>
              <a:t>Machine translation</a:t>
            </a:r>
            <a:endParaRPr lang="en-CA" dirty="0"/>
          </a:p>
          <a:p>
            <a:pPr lvl="1"/>
            <a:r>
              <a:rPr lang="en-CA" dirty="0"/>
              <a:t>Question answering</a:t>
            </a:r>
            <a:endParaRPr lang="en-CA" dirty="0"/>
          </a:p>
          <a:p>
            <a:pPr lvl="1"/>
            <a:r>
              <a:rPr lang="en-CA" dirty="0"/>
              <a:t>Dialogue models (conversational agents)</a:t>
            </a:r>
            <a:endParaRPr lang="en-CA" dirty="0"/>
          </a:p>
          <a:p>
            <a:pPr lvl="1"/>
            <a:r>
              <a:rPr lang="en-CA" dirty="0"/>
              <a:t>Summarization</a:t>
            </a:r>
            <a:endParaRPr lang="en-CA" dirty="0"/>
          </a:p>
          <a:p>
            <a:pPr lvl="1"/>
            <a:r>
              <a:rPr lang="en-CA" dirty="0"/>
              <a:t>Etc.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on the question generation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10392833" cy="365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0520" y="6555783"/>
            <a:ext cx="622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</a:t>
            </a:r>
            <a:r>
              <a:rPr lang="en-CA" dirty="0" err="1"/>
              <a:t>Bahuleyan</a:t>
            </a:r>
            <a:r>
              <a:rPr lang="en-CA" dirty="0"/>
              <a:t> et al (2018) </a:t>
            </a:r>
            <a:r>
              <a:rPr lang="en-CA" dirty="0">
                <a:hlinkClick r:id="rId2"/>
              </a:rPr>
              <a:t>https://arxiv.org/abs/1712.08207</a:t>
            </a:r>
            <a:r>
              <a:rPr lang="en-CA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on the conversational (dialogue) system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782" y="2129000"/>
            <a:ext cx="11734436" cy="25375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52" y="365125"/>
            <a:ext cx="2830211" cy="3639316"/>
          </a:xfrm>
        </p:spPr>
        <p:txBody>
          <a:bodyPr anchor="t">
            <a:normAutofit/>
          </a:bodyPr>
          <a:lstStyle/>
          <a:p>
            <a:r>
              <a:rPr lang="en-CA" sz="3600" dirty="0"/>
              <a:t>Examples from the question generation task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163" y="-117328"/>
            <a:ext cx="9156837" cy="6470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7170" y="6555783"/>
            <a:ext cx="622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</a:t>
            </a:r>
            <a:r>
              <a:rPr lang="en-CA" dirty="0" err="1"/>
              <a:t>Bahuleyan</a:t>
            </a:r>
            <a:r>
              <a:rPr lang="en-CA" dirty="0"/>
              <a:t> et al (2018) </a:t>
            </a:r>
            <a:r>
              <a:rPr lang="en-CA" dirty="0">
                <a:hlinkClick r:id="rId2"/>
              </a:rPr>
              <a:t>https://arxiv.org/abs/1712.08207</a:t>
            </a:r>
            <a:r>
              <a:rPr lang="en-CA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LSTM cell</a:t>
            </a:r>
            <a:endParaRPr lang="en-US" dirty="0"/>
          </a:p>
        </p:txBody>
      </p:sp>
      <p:sp>
        <p:nvSpPr>
          <p:cNvPr id="6" name="object 3"/>
          <p:cNvSpPr/>
          <p:nvPr/>
        </p:nvSpPr>
        <p:spPr>
          <a:xfrm>
            <a:off x="492594" y="1690688"/>
            <a:ext cx="11699406" cy="43960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64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Source sequence x= (x</a:t>
            </a:r>
            <a:r>
              <a:rPr lang="en-CA" baseline="-25000" dirty="0"/>
              <a:t>1</a:t>
            </a:r>
            <a:r>
              <a:rPr lang="en-CA" dirty="0"/>
              <a:t>, x</a:t>
            </a:r>
            <a:r>
              <a:rPr lang="en-CA" baseline="-25000" dirty="0"/>
              <a:t>2</a:t>
            </a:r>
            <a:r>
              <a:rPr lang="en-CA" dirty="0"/>
              <a:t>,..., </a:t>
            </a:r>
            <a:r>
              <a:rPr lang="en-CA" dirty="0" err="1"/>
              <a:t>x</a:t>
            </a:r>
            <a:r>
              <a:rPr lang="en-CA" baseline="-25000" dirty="0" err="1"/>
              <a:t>|x</a:t>
            </a:r>
            <a:r>
              <a:rPr lang="en-CA" baseline="-25000" dirty="0"/>
              <a:t>|</a:t>
            </a:r>
            <a:r>
              <a:rPr lang="en-CA" dirty="0"/>
              <a:t>) represented as word embedding vectors</a:t>
            </a:r>
            <a:endParaRPr lang="en-CA" dirty="0"/>
          </a:p>
          <a:p>
            <a:r>
              <a:rPr lang="en-CA" dirty="0"/>
              <a:t>Target sequence y= (y</a:t>
            </a:r>
            <a:r>
              <a:rPr lang="en-CA" baseline="-25000" dirty="0"/>
              <a:t>1</a:t>
            </a:r>
            <a:r>
              <a:rPr lang="en-CA" dirty="0"/>
              <a:t>, y</a:t>
            </a:r>
            <a:r>
              <a:rPr lang="en-CA" baseline="-25000" dirty="0"/>
              <a:t>2</a:t>
            </a:r>
            <a:r>
              <a:rPr lang="en-CA" dirty="0"/>
              <a:t>,..., </a:t>
            </a:r>
            <a:r>
              <a:rPr lang="en-CA" dirty="0" err="1"/>
              <a:t>y</a:t>
            </a:r>
            <a:r>
              <a:rPr lang="en-CA" baseline="-25000" dirty="0" err="1"/>
              <a:t>|y</a:t>
            </a:r>
            <a:r>
              <a:rPr lang="en-CA" baseline="-25000" dirty="0"/>
              <a:t>|</a:t>
            </a:r>
            <a:r>
              <a:rPr lang="en-CA" dirty="0"/>
              <a:t>)</a:t>
            </a:r>
            <a:endParaRPr lang="en-CA" dirty="0"/>
          </a:p>
          <a:p>
            <a:r>
              <a:rPr lang="en-CA" dirty="0"/>
              <a:t>At the end of the encoding process, we have the final hidden and cell states</a:t>
            </a:r>
            <a:endParaRPr lang="en-CA" dirty="0"/>
          </a:p>
          <a:p>
            <a:r>
              <a:rPr lang="en-CA" dirty="0"/>
              <a:t>Hidden state initialization:</a:t>
            </a:r>
            <a:endParaRPr lang="en-CA" dirty="0"/>
          </a:p>
          <a:p>
            <a:pPr lvl="1"/>
            <a:r>
              <a:rPr lang="en-CA" dirty="0"/>
              <a:t>Set the initial states of the decoder                                to 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3854" r="2307" b="7839"/>
          <a:stretch>
            <a:fillRect/>
          </a:stretch>
        </p:blipFill>
        <p:spPr>
          <a:xfrm>
            <a:off x="2167179" y="3613837"/>
            <a:ext cx="1968285" cy="433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576"/>
          <a:stretch>
            <a:fillRect/>
          </a:stretch>
        </p:blipFill>
        <p:spPr>
          <a:xfrm>
            <a:off x="6014848" y="4479010"/>
            <a:ext cx="1965918" cy="573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t="3854" r="2307" b="7839"/>
          <a:stretch>
            <a:fillRect/>
          </a:stretch>
        </p:blipFill>
        <p:spPr>
          <a:xfrm>
            <a:off x="8487904" y="4548753"/>
            <a:ext cx="1968285" cy="4339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 each step of the decoder, compute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y</a:t>
            </a:r>
            <a:r>
              <a:rPr lang="en-CA" i="1" baseline="-25000" dirty="0"/>
              <a:t>j-1</a:t>
            </a:r>
            <a:r>
              <a:rPr lang="en-CA" i="1" dirty="0"/>
              <a:t> </a:t>
            </a:r>
            <a:r>
              <a:rPr lang="en-CA" dirty="0"/>
              <a:t>– ground truth previous word during training (“teacher forcing”), and previously predicted word at inference time.</a:t>
            </a:r>
            <a:endParaRPr lang="en-CA" dirty="0"/>
          </a:p>
          <a:p>
            <a:r>
              <a:rPr lang="el-GR" dirty="0"/>
              <a:t>θ</a:t>
            </a:r>
            <a:r>
              <a:rPr lang="en-CA" dirty="0"/>
              <a:t> – parameters (weights) of the network</a:t>
            </a:r>
            <a:endParaRPr lang="en-CA" dirty="0"/>
          </a:p>
          <a:p>
            <a:endParaRPr lang="el-GR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248" y="1810127"/>
            <a:ext cx="781117" cy="48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98" y="2433262"/>
            <a:ext cx="4313992" cy="1030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Predicted word at time step </a:t>
            </a:r>
            <a:r>
              <a:rPr lang="en-CA" i="1" dirty="0"/>
              <a:t>j</a:t>
            </a:r>
            <a:r>
              <a:rPr lang="en-CA" dirty="0"/>
              <a:t> is given by a </a:t>
            </a:r>
            <a:r>
              <a:rPr lang="en-CA" dirty="0" err="1"/>
              <a:t>softmax</a:t>
            </a:r>
            <a:r>
              <a:rPr lang="en-CA" dirty="0"/>
              <a:t> layer: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i="1" dirty="0" err="1"/>
              <a:t>W</a:t>
            </a:r>
            <a:r>
              <a:rPr lang="en-CA" i="1" baseline="-25000" dirty="0" err="1"/>
              <a:t>out</a:t>
            </a:r>
            <a:r>
              <a:rPr lang="en-CA" dirty="0"/>
              <a:t> is a weight matrix</a:t>
            </a:r>
            <a:endParaRPr lang="en-CA" dirty="0"/>
          </a:p>
          <a:p>
            <a:r>
              <a:rPr lang="en-CA" dirty="0" err="1"/>
              <a:t>Softmax</a:t>
            </a:r>
            <a:r>
              <a:rPr lang="en-CA" dirty="0"/>
              <a:t> function: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i="1" dirty="0" err="1"/>
              <a:t>y</a:t>
            </a:r>
            <a:r>
              <a:rPr lang="en-CA" i="1" baseline="-25000" dirty="0" err="1"/>
              <a:t>jk</a:t>
            </a:r>
            <a:r>
              <a:rPr lang="en-CA" dirty="0"/>
              <a:t> is the value of the </a:t>
            </a:r>
            <a:r>
              <a:rPr lang="en-CA" i="1" dirty="0"/>
              <a:t>k</a:t>
            </a:r>
            <a:r>
              <a:rPr lang="en-CA" i="1" baseline="-25000" dirty="0"/>
              <a:t>th</a:t>
            </a:r>
            <a:r>
              <a:rPr lang="en-CA" dirty="0"/>
              <a:t> dimension of the output vector at time step </a:t>
            </a:r>
            <a:r>
              <a:rPr lang="en-CA" i="1" dirty="0"/>
              <a:t>j</a:t>
            </a:r>
            <a:endParaRPr lang="en-CA" i="1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163" y="4489220"/>
            <a:ext cx="4240825" cy="1124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63" y="2657246"/>
            <a:ext cx="4134792" cy="10003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Softmax</a:t>
            </a:r>
            <a:r>
              <a:rPr lang="en-CA" dirty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715" y="2482419"/>
            <a:ext cx="59436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9044" y="6419393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(</a:t>
            </a:r>
            <a:r>
              <a:rPr lang="en-CA" dirty="0" err="1"/>
              <a:t>Bahuleyan</a:t>
            </a:r>
            <a:r>
              <a:rPr lang="en-CA" dirty="0"/>
              <a:t>, 2018)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Seq2seq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161" y="1825625"/>
            <a:ext cx="9915640" cy="4280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9044" y="6419393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(</a:t>
            </a:r>
            <a:r>
              <a:rPr lang="en-CA" dirty="0" err="1"/>
              <a:t>Bahuleyan</a:t>
            </a:r>
            <a:r>
              <a:rPr lang="en-CA" dirty="0"/>
              <a:t>, 2018)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5259</Words>
  <Application>WPS Presentation</Application>
  <PresentationFormat>Widescreen</PresentationFormat>
  <Paragraphs>237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SimSun</vt:lpstr>
      <vt:lpstr>Wingdings</vt:lpstr>
      <vt:lpstr>Helvetica Neue</vt:lpstr>
      <vt:lpstr>CMR8</vt:lpstr>
      <vt:lpstr>Segoe Print</vt:lpstr>
      <vt:lpstr>CMTT8</vt:lpstr>
      <vt:lpstr>Calibri</vt:lpstr>
      <vt:lpstr>Microsoft YaHei</vt:lpstr>
      <vt:lpstr>Arial Unicode MS</vt:lpstr>
      <vt:lpstr>Calibri Light</vt:lpstr>
      <vt:lpstr>BatangChe</vt:lpstr>
      <vt:lpstr>Office Theme</vt:lpstr>
      <vt:lpstr>PowerPoint 演示文稿</vt:lpstr>
      <vt:lpstr>Seq2seq (Sutskever et al., 2014)</vt:lpstr>
      <vt:lpstr>Seq2seq overview and applications</vt:lpstr>
      <vt:lpstr>LSTM cell</vt:lpstr>
      <vt:lpstr>Seq2Seq</vt:lpstr>
      <vt:lpstr>Seq2seq (cont.)</vt:lpstr>
      <vt:lpstr>Seq2seq (cont.)</vt:lpstr>
      <vt:lpstr>Softmax example</vt:lpstr>
      <vt:lpstr>Seq2seq model</vt:lpstr>
      <vt:lpstr>Selecting the word at each time step of the decoder</vt:lpstr>
      <vt:lpstr>Beam search</vt:lpstr>
      <vt:lpstr>Beam search (cont.)</vt:lpstr>
      <vt:lpstr>Seq2seq resources</vt:lpstr>
      <vt:lpstr>Attention mechanism in RNN encoder-decoder networks – Intuitions</vt:lpstr>
      <vt:lpstr>Attention mechanism – Formal definition</vt:lpstr>
      <vt:lpstr>Attention mechanism – Formal definition (cont.)</vt:lpstr>
      <vt:lpstr>Attention mechanism – Formal definition (cont.)</vt:lpstr>
      <vt:lpstr>Seq2seq model with attention</vt:lpstr>
      <vt:lpstr>Visualizing Attention in Machine Translation (1)</vt:lpstr>
      <vt:lpstr>Visualizing Attention in Machine Translation (2)</vt:lpstr>
      <vt:lpstr>Variational Attention for Sequence-to-Sequence Models</vt:lpstr>
      <vt:lpstr>Deterministic Attention in Variational  Encoder-Decoder (VED)</vt:lpstr>
      <vt:lpstr>Variational Attention</vt:lpstr>
      <vt:lpstr>Variational Attention (continued)</vt:lpstr>
      <vt:lpstr>Seq2Seq VED with Variational Attention</vt:lpstr>
      <vt:lpstr>Seq2Seq VED with Variational Attention</vt:lpstr>
      <vt:lpstr>Seq2Seq VED with Variational Attention – Prior </vt:lpstr>
      <vt:lpstr>Seq2Seq VED with Variational Attention –Posterior </vt:lpstr>
      <vt:lpstr>Evaluation</vt:lpstr>
      <vt:lpstr>Results on the question generation task</vt:lpstr>
      <vt:lpstr>Results on the conversational (dialogue) system experiment</vt:lpstr>
      <vt:lpstr>Examples from the question generation task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Denys Stupak</cp:lastModifiedBy>
  <cp:revision>37</cp:revision>
  <dcterms:created xsi:type="dcterms:W3CDTF">2018-07-06T17:58:00Z</dcterms:created>
  <dcterms:modified xsi:type="dcterms:W3CDTF">2022-07-02T06:55:08Z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C133E4E8E1DD467C9CED3D00BFD5E4FB</vt:lpwstr>
  </property>
  <property fmtid="{D5CDD505-2E9C-101B-9397-08002B2CF9AE}" pid="3" name="KSOProductBuildVer">
    <vt:lpwstr>1033-11.2.0.11156</vt:lpwstr>
  </property>
</Properties>
</file>